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20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FC0-260D-B340-089E-8ED864627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75352-1E08-B26E-DCB7-546515B2C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4DBEE-0DA7-B51E-9CE0-4C278935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64D11-5375-B91F-D3E5-370D2B4B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603B5-A917-F047-4FA1-5614B400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1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622E4-B5B0-CB35-9FAB-2018914B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FE6252-2BE9-282D-3AC7-B07118195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751EA-B156-3AF9-91C2-A8DE3F0B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F8F532-8AE9-FFE0-4A1B-8C123368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7E9952-EEE5-CAEB-CD3D-847D48FD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2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0AC4F9-B6A4-7515-506B-DA7D6B937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789BC3-5A0A-329F-5695-B4D3111D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1401F-2388-222C-B2C1-EF8F1A91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145AA-C343-E723-4647-9BFEBE70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93BEA-5B11-436E-9259-DAB51285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5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56169-EB8B-F54E-5A5C-18F1F912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E089C-FF1C-42DD-BEC0-024C7207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1E1C4-A746-2100-EB4C-186FE477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2C932-CFF9-D43A-9AF1-0C4BF366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FB9A3-3CCA-FA6F-2122-C6D0E36E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8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522A1-D21E-69AF-5C66-9F66AD74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53F1B6-6EBD-6E4B-0D17-C631FD30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6B705-2835-A9BB-5B80-92D43846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E6F8-1AB4-4869-BA71-CF03EE4D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7CC62-8983-71A7-3EB3-67EC41FC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3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EC0B9-7D34-B961-34FF-8F71B7EB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C8036-6C0A-D7AB-571B-FCF2E1A26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0695E9-67A9-BDBD-0E09-ABD914ACA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81C0F-E24C-C578-D8B2-A1BD69F0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5C2433-C38D-E23B-21B4-51C73CD2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8BCB8-C297-D714-DA34-222D8E76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8A2B7-4D95-0457-5791-D384F1E2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A72EC3-8606-A1D4-0F8F-1766B311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06A88B-5BEF-9F4C-A40C-3EBCDF0DD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F14D5D-0D71-3886-DE4A-737F1CBD3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C04A4D-38F9-24EC-DA1F-57ECEBF9C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4092FB-F313-6BF2-AC46-927988D3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1770CB-EBCB-6B8C-9885-F7459A45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C683BB-7846-E5DE-9C1A-258E574E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8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7A9AE-210E-7462-AB9A-BDD10A76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C8E37C-8117-DA1D-D019-76E79C91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B570B1-2996-683F-8A84-2CCA66C3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3FADBC-925D-494E-F015-C0D14D8B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2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D1016B-8637-E864-8924-C121A9CD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58C94B-3AB9-D00F-41C4-CB13AFBA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EF1D45-21A0-6162-060B-071CF9EA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9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2981E-5D62-046A-51C6-DB9B10F1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C3E49-AAAF-DD17-F6E7-D6B3FE3F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91C21-5FED-65C0-C541-BA213B947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CCB6F4-CE9F-55CC-1848-187C06AD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EB8566-364E-15A2-E3EE-21C674BA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8FE-2D03-6544-D2CF-5DB316D7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6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31E4-6AC5-88F4-764C-69F5A7BB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136921-C27C-8CAA-4580-1C730B7BB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9635C-0362-E7CC-0D04-F3F427C9D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46744B-732A-C091-8FFC-4BD07BCA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6AE8C-5C27-E5EE-DB6F-5AC07FCC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934B5-414D-3B0D-F204-B4D50C3C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0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8027C-378C-27C7-7A56-7DC9CEC1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A6B6BF-33AC-41F7-A17D-35220C0EF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6587D-D43C-DD9D-215C-C88C298C8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5D5FC4-79F2-4356-9F60-ED68FFA0F0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387C1-00B7-3BB6-972A-E6B569BD4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F57DE-7CF3-8DC1-F5CE-60AF37D5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934AB-57FD-4C54-829F-B33DC1EBE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2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B7111-60BD-05DA-FD1A-9A53DF609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337" y="2013084"/>
            <a:ext cx="5267325" cy="2831831"/>
          </a:xfrm>
        </p:spPr>
        <p:txBody>
          <a:bodyPr>
            <a:noAutofit/>
          </a:bodyPr>
          <a:lstStyle/>
          <a:p>
            <a:r>
              <a:rPr lang="ru-RU" dirty="0">
                <a:latin typeface="Ink Free" panose="03080402000500000000" pitchFamily="66" charset="0"/>
              </a:rPr>
              <a:t>Закаливания, профилактика гриппа</a:t>
            </a:r>
          </a:p>
        </p:txBody>
      </p:sp>
    </p:spTree>
    <p:extLst>
      <p:ext uri="{BB962C8B-B14F-4D97-AF65-F5344CB8AC3E}">
        <p14:creationId xmlns:p14="http://schemas.microsoft.com/office/powerpoint/2010/main" val="3140325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793A29-E3BD-447B-DEC0-4BED12C6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111" r="97778">
                        <a14:foregroundMark x1="10667" y1="24167" x2="18222" y2="61000"/>
                        <a14:foregroundMark x1="18222" y1="61000" x2="24667" y2="74167"/>
                        <a14:foregroundMark x1="24667" y1="74167" x2="25889" y2="74833"/>
                        <a14:foregroundMark x1="8000" y1="43167" x2="3222" y2="70167"/>
                        <a14:foregroundMark x1="3222" y1="70167" x2="4556" y2="71667"/>
                        <a14:foregroundMark x1="79333" y1="38833" x2="97778" y2="24333"/>
                        <a14:foregroundMark x1="66667" y1="44000" x2="94778" y2="75333"/>
                        <a14:foregroundMark x1="94778" y1="75333" x2="94556" y2="75000"/>
                        <a14:foregroundMark x1="79222" y1="67833" x2="85222" y2="80500"/>
                        <a14:foregroundMark x1="85889" y1="60667" x2="94444" y2="60667"/>
                        <a14:foregroundMark x1="95444" y1="44333" x2="97778" y2="41833"/>
                        <a14:foregroundMark x1="90889" y1="63500" x2="96667" y2="57500"/>
                        <a14:foregroundMark x1="91000" y1="73833" x2="96889" y2="75667"/>
                        <a14:foregroundMark x1="81222" y1="20667" x2="90333" y2="38833"/>
                        <a14:foregroundMark x1="83333" y1="19833" x2="80000" y2="23000"/>
                        <a14:foregroundMark x1="89000" y1="17333" x2="90778" y2="27500"/>
                        <a14:foregroundMark x1="95444" y1="22833" x2="89111" y2="29500"/>
                        <a14:backgroundMark x1="99111" y1="68500" x2="99333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3142" y="167268"/>
            <a:ext cx="5829053" cy="388603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709961" y="4195647"/>
            <a:ext cx="10772078" cy="2316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Общее обливание: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начинать с 9-10 месяцев, голову не обливать, при этом ребенок стоит или сидит. Температура воды в возрасте до одного года +36 С, 1-3 года +34 С, старше 3 лет +33 С. Постепенно снижая на 1 С в неделю, до +28 С зимой и +22 С летом. Длительность до 1,5 минут. После растереть тело полотенцем до розового цвета.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Душ: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после 1,5 лет. Лучше утром по 30-90 секунд при температуре воды +34 С, постепенно снижая до +28 С зимой и +22 С летом.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Плавание: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одна из самых эффективных форм закаливания. Сочетает в себе влияние воды, воздуха, температуры.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3339385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E62AE1-4716-F262-67AB-AA08ADAE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693" y="1410565"/>
            <a:ext cx="5526135" cy="451073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6713034" y="2567610"/>
            <a:ext cx="5008930" cy="145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Грипп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это чрезвычайно заразное инфекционное заболевание, опасное своими осложнениями: поражением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сердечнососудистой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системы, центральной нервной системы и органов дыхания.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C021ED4-C2B8-A4C3-3A0C-9478F71CAFA2}"/>
              </a:ext>
            </a:extLst>
          </p:cNvPr>
          <p:cNvSpPr txBox="1">
            <a:spLocks/>
          </p:cNvSpPr>
          <p:nvPr/>
        </p:nvSpPr>
        <p:spPr>
          <a:xfrm>
            <a:off x="6713034" y="942085"/>
            <a:ext cx="500893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Ink Free" panose="03080402000500000000" pitchFamily="66" charset="0"/>
              </a:rPr>
              <a:t>ГРИПП</a:t>
            </a:r>
          </a:p>
        </p:txBody>
      </p:sp>
    </p:spTree>
    <p:extLst>
      <p:ext uri="{BB962C8B-B14F-4D97-AF65-F5344CB8AC3E}">
        <p14:creationId xmlns:p14="http://schemas.microsoft.com/office/powerpoint/2010/main" val="25353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E62AE1-4716-F262-67AB-AA08ADAE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542" y="872583"/>
            <a:ext cx="4783123" cy="3677115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442332" y="1318632"/>
            <a:ext cx="5869259" cy="125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4381A-439B-F74E-F348-741FFEFD0A97}"/>
              </a:ext>
            </a:extLst>
          </p:cNvPr>
          <p:cNvSpPr txBox="1"/>
          <p:nvPr/>
        </p:nvSpPr>
        <p:spPr>
          <a:xfrm>
            <a:off x="631903" y="1821365"/>
            <a:ext cx="50440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Симптомы гриппа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Высокая температура;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Озноб и слабость;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Боль и ломота во всем теле;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Кашель;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Головная боль;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Насморк или заложенность носа.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F12B2-D205-D247-7230-157D47C5EDD5}"/>
              </a:ext>
            </a:extLst>
          </p:cNvPr>
          <p:cNvSpPr txBox="1"/>
          <p:nvPr/>
        </p:nvSpPr>
        <p:spPr>
          <a:xfrm>
            <a:off x="631903" y="5307982"/>
            <a:ext cx="108140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Для гриппа характерно резкое начало: температура тела поднимается до 39*С и выше, возникает слабость, человека бьет озноб, мучают головные боли и боль в мышцах. Для гриппа , в отличии от других вирусных инфекций, такие симптомы как кашель и насморк проявляются не сразу, а через несколько дней после начала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2173305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E62AE1-4716-F262-67AB-AA08ADAE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948" y="1754629"/>
            <a:ext cx="4783123" cy="3206563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442332" y="1318632"/>
            <a:ext cx="5869259" cy="125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4381A-439B-F74E-F348-741FFEFD0A97}"/>
              </a:ext>
            </a:extLst>
          </p:cNvPr>
          <p:cNvSpPr txBox="1"/>
          <p:nvPr/>
        </p:nvSpPr>
        <p:spPr>
          <a:xfrm>
            <a:off x="6865435" y="1453375"/>
            <a:ext cx="50440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Пути передачи инфекции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Грипп передается по воздуху. Источником инфекции является больной человек. Мы заражаемся, вдыхая воздух с мельчайшими капельками слюны и мокроты, выделяемыми больными при кашле и чихании. Такой способ передачи называется воздушно-капельным путем.</a:t>
            </a:r>
          </a:p>
        </p:txBody>
      </p:sp>
    </p:spTree>
    <p:extLst>
      <p:ext uri="{BB962C8B-B14F-4D97-AF65-F5344CB8AC3E}">
        <p14:creationId xmlns:p14="http://schemas.microsoft.com/office/powerpoint/2010/main" val="1155793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E62AE1-4716-F262-67AB-AA08ADAE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578" y1="38056" x2="39578" y2="38056"/>
                        <a14:foregroundMark x1="42128" y1="40556" x2="36851" y2="37361"/>
                        <a14:foregroundMark x1="34301" y1="35139" x2="32630" y2="37639"/>
                        <a14:foregroundMark x1="26913" y1="37361" x2="28056" y2="3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846" y="1502714"/>
            <a:ext cx="6083850" cy="385257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442332" y="1318632"/>
            <a:ext cx="5869259" cy="125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4381A-439B-F74E-F348-741FFEFD0A97}"/>
              </a:ext>
            </a:extLst>
          </p:cNvPr>
          <p:cNvSpPr txBox="1"/>
          <p:nvPr/>
        </p:nvSpPr>
        <p:spPr>
          <a:xfrm>
            <a:off x="643055" y="1859339"/>
            <a:ext cx="50440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снижения заболеваний очень большое значение имеет выполнение санитарно-гигиенических норм: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комфортный температурный режим помещений;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регулярное проветривание;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ежедневная влажная уборка помещений с помощью моющих средств;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переохлаждение снижает иммунитет, поэтому необходимо одеваться по погоде.</a:t>
            </a:r>
          </a:p>
        </p:txBody>
      </p:sp>
    </p:spTree>
    <p:extLst>
      <p:ext uri="{BB962C8B-B14F-4D97-AF65-F5344CB8AC3E}">
        <p14:creationId xmlns:p14="http://schemas.microsoft.com/office/powerpoint/2010/main" val="2866711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E62AE1-4716-F262-67AB-AA08ADAE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88" y="1671870"/>
            <a:ext cx="6083850" cy="380578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442332" y="1318632"/>
            <a:ext cx="5869259" cy="125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4381A-439B-F74E-F348-741FFEFD0A97}"/>
              </a:ext>
            </a:extLst>
          </p:cNvPr>
          <p:cNvSpPr txBox="1"/>
          <p:nvPr/>
        </p:nvSpPr>
        <p:spPr>
          <a:xfrm>
            <a:off x="6311591" y="1829533"/>
            <a:ext cx="50440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Немаловажное значение имеют меры личной профилактики:</a:t>
            </a: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прикрывайте рот и нос при чихании и кашле носовым платком (салфеткой), желательно использовать одноразовые, которые после использования необходимо выбросить в мусорную корзину;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избегайте прикосновений к своему рту, носу, глазам;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соблюдайте дистанцию при общении, расстояние между людьми при разговоре должно быть не менее 1 метра (расстояние вытянутой руки) .</a:t>
            </a:r>
          </a:p>
        </p:txBody>
      </p:sp>
    </p:spTree>
    <p:extLst>
      <p:ext uri="{BB962C8B-B14F-4D97-AF65-F5344CB8AC3E}">
        <p14:creationId xmlns:p14="http://schemas.microsoft.com/office/powerpoint/2010/main" val="292637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E62AE1-4716-F262-67AB-AA08ADAEB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8522" y="292393"/>
            <a:ext cx="7664230" cy="313660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442332" y="1318632"/>
            <a:ext cx="5869259" cy="125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4381A-439B-F74E-F348-741FFEFD0A97}"/>
              </a:ext>
            </a:extLst>
          </p:cNvPr>
          <p:cNvSpPr txBox="1"/>
          <p:nvPr/>
        </p:nvSpPr>
        <p:spPr>
          <a:xfrm>
            <a:off x="551984" y="2964621"/>
            <a:ext cx="1116794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правильно мыть руки?</a:t>
            </a: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Необходимо смочить кисти рук под струей воды;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Намылить на ладони мыло и хорошо вспенить;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минимум 10 секунд нужно обрабатывать кисти рук мыльной пеной, т.к. эффективность моющих средств зависит от их времени воздействия;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Нужно хорошо потереть все пальцы, ладони и поверхность рук, почистить ногти (в этот момент руки под струей воды держать не нужно);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Смыть мыло с рук под струей воды в течение как минимум 10 секунд;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 время мытья рук нужно избегать разбрызгивания воды;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Руки нужно высушить – лучше всего для этого подходят одноразовые бумажные полотенца;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Кран необходимо закрывать с помощью бумажного полотенца, т.к. до него перед мытьем всегда прикасаются грязными руками, следовательно, на кране могут находиться микробы;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Использованное бумажное полотенце нужно выбросить в мусорное ведро, не дотрагиваться до ведра руками.</a:t>
            </a:r>
          </a:p>
        </p:txBody>
      </p:sp>
    </p:spTree>
    <p:extLst>
      <p:ext uri="{BB962C8B-B14F-4D97-AF65-F5344CB8AC3E}">
        <p14:creationId xmlns:p14="http://schemas.microsoft.com/office/powerpoint/2010/main" val="3257379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0858A35-9806-5DDF-E9AE-0663E46E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16" y="970158"/>
            <a:ext cx="6196360" cy="464727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442332" y="1318632"/>
            <a:ext cx="5869259" cy="125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4381A-439B-F74E-F348-741FFEFD0A97}"/>
              </a:ext>
            </a:extLst>
          </p:cNvPr>
          <p:cNvSpPr txBox="1"/>
          <p:nvPr/>
        </p:nvSpPr>
        <p:spPr>
          <a:xfrm>
            <a:off x="854927" y="1780502"/>
            <a:ext cx="5044068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период эпидемий гриппа и простудных заболеваний необходимо: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избегать тесных контактов с больными людьми;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ограничить посещение культурно-массовых мероприятий, сократить время пребывания в местах скопления людей.</a:t>
            </a:r>
          </a:p>
        </p:txBody>
      </p:sp>
    </p:spTree>
    <p:extLst>
      <p:ext uri="{BB962C8B-B14F-4D97-AF65-F5344CB8AC3E}">
        <p14:creationId xmlns:p14="http://schemas.microsoft.com/office/powerpoint/2010/main" val="1005628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858A35-9806-5DDF-E9AE-0663E46E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17" y="702526"/>
            <a:ext cx="5152749" cy="4625615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442332" y="1318632"/>
            <a:ext cx="5869259" cy="125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4381A-439B-F74E-F348-741FFEFD0A97}"/>
              </a:ext>
            </a:extLst>
          </p:cNvPr>
          <p:cNvSpPr txBox="1"/>
          <p:nvPr/>
        </p:nvSpPr>
        <p:spPr>
          <a:xfrm>
            <a:off x="6876585" y="1039867"/>
            <a:ext cx="5044068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гриппа состоит в общем оздоровлении и укреплении защитных сил организма, для этого необходимо вести здоровый образ жизни: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достаточный сон, полезно спать при открытой форточке, но избегать сквозняков;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правильное питание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гулять на свежем воздухе, заниматься спортом.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правильное использование медицинской маски поможет уберечь себя от заражения вирусными инфекциями</a:t>
            </a:r>
          </a:p>
        </p:txBody>
      </p:sp>
    </p:spTree>
    <p:extLst>
      <p:ext uri="{BB962C8B-B14F-4D97-AF65-F5344CB8AC3E}">
        <p14:creationId xmlns:p14="http://schemas.microsoft.com/office/powerpoint/2010/main" val="876709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858A35-9806-5DDF-E9AE-0663E46E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3427" y="1449658"/>
            <a:ext cx="4900124" cy="3564839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442332" y="1318632"/>
            <a:ext cx="5869259" cy="1257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4381A-439B-F74E-F348-741FFEFD0A97}"/>
              </a:ext>
            </a:extLst>
          </p:cNvPr>
          <p:cNvSpPr txBox="1"/>
          <p:nvPr/>
        </p:nvSpPr>
        <p:spPr>
          <a:xfrm>
            <a:off x="598449" y="505122"/>
            <a:ext cx="504406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 заболел. Что делать?»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свести к минимуму контакт с другими людьми, не посещать массовые мероприятия, стремиться, как можно меньше пользоваться общественным транспортом, избегать тесного контакта со здоровыми;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соблюдать постельный режим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разместить больного в отдельной комнате или отгородить его ширмой;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выделить для больного отдельные предметы ухода, посуду, постельное белье;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помещение, где находится больной, должно проветриваться несколько раз за день и быть теплым (20-21*С), проводиться ежедневная влажная уборка с применением дезинфицирующих средств;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уходе за больным использовать маску, чисто мыть руки.</a:t>
            </a:r>
          </a:p>
        </p:txBody>
      </p:sp>
    </p:spTree>
    <p:extLst>
      <p:ext uri="{BB962C8B-B14F-4D97-AF65-F5344CB8AC3E}">
        <p14:creationId xmlns:p14="http://schemas.microsoft.com/office/powerpoint/2010/main" val="4221735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218119-EA79-EBCD-3689-0B2912BB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0" b="92125" l="10000" r="92500">
                        <a14:foregroundMark x1="83625" y1="8625" x2="83625" y2="8625"/>
                        <a14:foregroundMark x1="88625" y1="17250" x2="88625" y2="17250"/>
                        <a14:foregroundMark x1="85750" y1="44375" x2="85750" y2="44375"/>
                        <a14:foregroundMark x1="80500" y1="29250" x2="80500" y2="29250"/>
                        <a14:foregroundMark x1="52000" y1="5750" x2="52000" y2="5750"/>
                        <a14:foregroundMark x1="68000" y1="83500" x2="68000" y2="83500"/>
                        <a14:foregroundMark x1="72750" y1="84250" x2="72750" y2="84250"/>
                        <a14:foregroundMark x1="74250" y1="85000" x2="65375" y2="88125"/>
                        <a14:foregroundMark x1="69500" y1="79375" x2="58500" y2="84625"/>
                        <a14:foregroundMark x1="58500" y1="84625" x2="65875" y2="91000"/>
                        <a14:foregroundMark x1="72125" y1="91125" x2="79500" y2="91000"/>
                        <a14:foregroundMark x1="85750" y1="91875" x2="92500" y2="92125"/>
                        <a14:foregroundMark x1="32000" y1="12500" x2="32000" y2="12500"/>
                        <a14:foregroundMark x1="17125" y1="53500" x2="17125" y2="53500"/>
                        <a14:foregroundMark x1="24250" y1="58000" x2="24250" y2="58000"/>
                        <a14:foregroundMark x1="63875" y1="64500" x2="63875" y2="64500"/>
                        <a14:foregroundMark x1="26000" y1="7375" x2="26000" y2="7375"/>
                        <a14:foregroundMark x1="73875" y1="35250" x2="73875" y2="35250"/>
                        <a14:foregroundMark x1="70750" y1="31625" x2="70750" y2="3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3" y="1214435"/>
            <a:ext cx="4648201" cy="46482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B7111-60BD-05DA-FD1A-9A53DF609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5778" y="1382790"/>
            <a:ext cx="5267325" cy="858837"/>
          </a:xfrm>
        </p:spPr>
        <p:txBody>
          <a:bodyPr>
            <a:noAutofit/>
          </a:bodyPr>
          <a:lstStyle/>
          <a:p>
            <a:r>
              <a:rPr lang="ru-RU" dirty="0">
                <a:latin typeface="Ink Free" panose="03080402000500000000" pitchFamily="66" charset="0"/>
              </a:rPr>
              <a:t>Закаливание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E3ABA31-AF9C-3D06-4B80-83DCD603067C}"/>
              </a:ext>
            </a:extLst>
          </p:cNvPr>
          <p:cNvSpPr txBox="1">
            <a:spLocks/>
          </p:cNvSpPr>
          <p:nvPr/>
        </p:nvSpPr>
        <p:spPr>
          <a:xfrm>
            <a:off x="6174988" y="2926460"/>
            <a:ext cx="5267325" cy="1544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Закаливание</a:t>
            </a:r>
            <a:r>
              <a:rPr lang="ru-RU" sz="2000" dirty="0"/>
              <a:t> - это система специальной тренировки терморегуляторных процессов организма, включающая в себя процедуры, действие которых направлено на повышение устойчивости организма к переохлаждению или перегреванию.</a:t>
            </a:r>
          </a:p>
        </p:txBody>
      </p:sp>
    </p:spTree>
    <p:extLst>
      <p:ext uri="{BB962C8B-B14F-4D97-AF65-F5344CB8AC3E}">
        <p14:creationId xmlns:p14="http://schemas.microsoft.com/office/powerpoint/2010/main" val="1712260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B7111-60BD-05DA-FD1A-9A53DF609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8466" y="2885523"/>
            <a:ext cx="7555068" cy="1086954"/>
          </a:xfrm>
        </p:spPr>
        <p:txBody>
          <a:bodyPr>
            <a:noAutofit/>
          </a:bodyPr>
          <a:lstStyle/>
          <a:p>
            <a:r>
              <a:rPr lang="ru-RU" dirty="0">
                <a:latin typeface="Ink Free" panose="03080402000500000000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84578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рисунок, графическая вставка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262BD8C-F492-E071-D9C4-A26134F6C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1" y="663318"/>
            <a:ext cx="4229433" cy="5531363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7FED676B-4D7A-DB7D-4775-9A529ADC153F}"/>
              </a:ext>
            </a:extLst>
          </p:cNvPr>
          <p:cNvSpPr txBox="1">
            <a:spLocks/>
          </p:cNvSpPr>
          <p:nvPr/>
        </p:nvSpPr>
        <p:spPr>
          <a:xfrm>
            <a:off x="5204937" y="1498599"/>
            <a:ext cx="6521832" cy="386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закаливания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тренировка защитных сил организма, выработка способности быстро адаптироваться к новым условиям.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Смысл закаливания в многократно повторяющихся однотипных нагрузках, чаще всего Холодовых, в результате чего вырабатывается тренированность в отношении этих нагрузок, включаются защитные реакции иммунной системы, а значит, повышается и устойчивость к простудным заболеваниям, в первую очередь, а также отражается на всех других функциях организма - улучшаются аппетит и усвоение пищи, нормализация роста, повышается умственная и физическая </a:t>
            </a:r>
          </a:p>
          <a:p>
            <a:pPr marL="0" indent="0"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97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DF10A7-670C-932B-5F56-22C5865E0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1" y="1583013"/>
            <a:ext cx="6360377" cy="4479567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DC0966E0-66BF-7450-3B51-7ABA74938D6D}"/>
              </a:ext>
            </a:extLst>
          </p:cNvPr>
          <p:cNvSpPr txBox="1">
            <a:spLocks/>
          </p:cNvSpPr>
          <p:nvPr/>
        </p:nvSpPr>
        <p:spPr>
          <a:xfrm>
            <a:off x="2381690" y="432176"/>
            <a:ext cx="7428620" cy="94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kern="1200" dirty="0">
                <a:solidFill>
                  <a:srgbClr val="000000"/>
                </a:solidFill>
                <a:effectLst/>
                <a:latin typeface="Ink Free" panose="03080402000500000000" pitchFamily="66" charset="0"/>
                <a:ea typeface="+mj-ea"/>
                <a:cs typeface="+mj-cs"/>
              </a:rPr>
              <a:t>Методы закаливания</a:t>
            </a:r>
          </a:p>
        </p:txBody>
      </p:sp>
    </p:spTree>
    <p:extLst>
      <p:ext uri="{BB962C8B-B14F-4D97-AF65-F5344CB8AC3E}">
        <p14:creationId xmlns:p14="http://schemas.microsoft.com/office/powerpoint/2010/main" val="2173508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2975803-A40A-930B-A3FB-F1873249B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0" y="1265896"/>
            <a:ext cx="8343900" cy="47053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63DEA2B-B6AD-D70A-4521-D85692381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940" y="1071928"/>
            <a:ext cx="6069980" cy="1821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Воздушные ванны: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зимой в комнате, летом на улице при температуре +22+28 С, лучше утром. Начинать можно с двухмесячного возраста, первое время по 1 минуте 2-3 раза в день, через 5 дней увеличить время на 1 минуту, доведя к 6 месяцам до 15 минут и к году до +16 С.</a:t>
            </a:r>
          </a:p>
        </p:txBody>
      </p:sp>
    </p:spTree>
    <p:extLst>
      <p:ext uri="{BB962C8B-B14F-4D97-AF65-F5344CB8AC3E}">
        <p14:creationId xmlns:p14="http://schemas.microsoft.com/office/powerpoint/2010/main" val="3356801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зонтик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20A611-2718-C056-EDB4-6B51868B5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85" y="228216"/>
            <a:ext cx="3650630" cy="365063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766182" y="4438185"/>
            <a:ext cx="10659636" cy="171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Закаливание солнечными лучами: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лучше в тени деревьев, в безветренную погоду, при температуре воздуха не ниже +22 С. Начиная с возраста 1,5-2 года дети могут загорать в одних трусиках, продолжительность с 3 до 10 минут, увеличивая за 7-10 дней до 20-25 минут. Оптимальное время с 9 до 12 часов дня.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Недопустимо пребывание детей «на солнце» при температуре воздуха +30 С и выше, ввиду возможного перегревания.</a:t>
            </a:r>
          </a:p>
        </p:txBody>
      </p:sp>
    </p:spTree>
    <p:extLst>
      <p:ext uri="{BB962C8B-B14F-4D97-AF65-F5344CB8AC3E}">
        <p14:creationId xmlns:p14="http://schemas.microsoft.com/office/powerpoint/2010/main" val="3885325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рисунок, иллюстрация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7793A29-E3BD-447B-DEC0-4BED12C6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04" b="93935" l="9839" r="90877">
                        <a14:foregroundMark x1="38998" y1="6604" x2="47764" y2="18194"/>
                        <a14:foregroundMark x1="47764" y1="87736" x2="49016" y2="94070"/>
                        <a14:foregroundMark x1="51163" y1="64960" x2="44544" y2="71698"/>
                        <a14:foregroundMark x1="40966" y1="65768" x2="37567" y2="73854"/>
                        <a14:foregroundMark x1="61181" y1="65633" x2="61002" y2="71968"/>
                        <a14:foregroundMark x1="90877" y1="75472" x2="86404" y2="76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1" y="974768"/>
            <a:ext cx="3832302" cy="508688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5040352" y="2325028"/>
            <a:ext cx="6378497" cy="2207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Влажное обтирание: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проводится смоченным в воде и отжатым куском чистой фланели, один раз в день по 1-2 минуте. Начинать с рук - от пальцев к плечу, затем ноги, грудь, живот и спину до легкого покраснения. Температура воды в возрасте 3-4 года +32 С, 5-6 лет +30 С, 6-7 лет +28 С; через 3-4 дня снижают на 1 С и доводят до +22+18 С летом и +25+22 С зимой. По окончании ребенок должен быть тепло одет. В случае перерыва, начинают с сухих обтираний.</a:t>
            </a:r>
          </a:p>
        </p:txBody>
      </p:sp>
    </p:spTree>
    <p:extLst>
      <p:ext uri="{BB962C8B-B14F-4D97-AF65-F5344CB8AC3E}">
        <p14:creationId xmlns:p14="http://schemas.microsoft.com/office/powerpoint/2010/main" val="1547056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793A29-E3BD-447B-DEC0-4BED12C6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6779" y="807498"/>
            <a:ext cx="3266315" cy="508688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1170879" y="2224665"/>
            <a:ext cx="5921297" cy="1990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Закаливание ротоглотки: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полоскание ротоглотки любой дезинфицирующей травой 3-4 раза в день (лучше после посещения детского сада, школы, кинотеатра и т.д.). После приготовления настой разделить пополам, полоскать попеременно, один раз в неделю температуру во втором стакане снижать на 0,5-1 С. Начинать с температуры +24+25 С.</a:t>
            </a:r>
          </a:p>
        </p:txBody>
      </p:sp>
    </p:spTree>
    <p:extLst>
      <p:ext uri="{BB962C8B-B14F-4D97-AF65-F5344CB8AC3E}">
        <p14:creationId xmlns:p14="http://schemas.microsoft.com/office/powerpoint/2010/main" val="710857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793A29-E3BD-447B-DEC0-4BED12C6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7" b="94767" l="7840" r="93440">
                        <a14:foregroundMark x1="61440" y1="7622" x2="56960" y2="19681"/>
                        <a14:foregroundMark x1="7840" y1="65870" x2="17760" y2="65301"/>
                        <a14:foregroundMark x1="88320" y1="22981" x2="93440" y2="23891"/>
                        <a14:foregroundMark x1="61280" y1="82366" x2="71520" y2="93402"/>
                        <a14:foregroundMark x1="71520" y1="93402" x2="71520" y2="93402"/>
                        <a14:foregroundMark x1="59200" y1="4437" x2="60800" y2="8191"/>
                        <a14:foregroundMark x1="24160" y1="93970" x2="19360" y2="91354"/>
                        <a14:foregroundMark x1="62720" y1="94767" x2="63520" y2="89647"/>
                        <a14:foregroundMark x1="45920" y1="82935" x2="60320" y2="85779"/>
                        <a14:foregroundMark x1="60320" y1="85779" x2="62080" y2="86462"/>
                        <a14:foregroundMark x1="42560" y1="83959" x2="45120" y2="89875"/>
                        <a14:foregroundMark x1="62400" y1="85097" x2="74720" y2="85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871" y="1012251"/>
            <a:ext cx="3266314" cy="4593744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CAFE5F17-3591-C683-7CF7-5AA2BF7C74D1}"/>
              </a:ext>
            </a:extLst>
          </p:cNvPr>
          <p:cNvSpPr txBox="1">
            <a:spLocks/>
          </p:cNvSpPr>
          <p:nvPr/>
        </p:nvSpPr>
        <p:spPr>
          <a:xfrm>
            <a:off x="5330283" y="2456054"/>
            <a:ext cx="5921297" cy="143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Ножные ванны: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обливание ног в течении 20-30 секунд водой температуры +32+34 С, с постепенным снижением один раз в неделю на 1 С до +10 С. Можно чередовать холодное и теплое обливание, по 3-6 раз. По окончании ноги растирают до розового цвета кожных покровов.</a:t>
            </a:r>
          </a:p>
        </p:txBody>
      </p:sp>
    </p:spTree>
    <p:extLst>
      <p:ext uri="{BB962C8B-B14F-4D97-AF65-F5344CB8AC3E}">
        <p14:creationId xmlns:p14="http://schemas.microsoft.com/office/powerpoint/2010/main" val="1775834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15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1187</Words>
  <Application>Microsoft Office PowerPoint</Application>
  <PresentationFormat>Широкоэкранный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Ink Free</vt:lpstr>
      <vt:lpstr>Times New Roman</vt:lpstr>
      <vt:lpstr>Тема Office</vt:lpstr>
      <vt:lpstr>Закаливания, профилактика гриппа</vt:lpstr>
      <vt:lpstr>Закаливание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barboze</dc:creator>
  <cp:lastModifiedBy>barboze</cp:lastModifiedBy>
  <cp:revision>46</cp:revision>
  <dcterms:created xsi:type="dcterms:W3CDTF">2024-11-25T08:47:08Z</dcterms:created>
  <dcterms:modified xsi:type="dcterms:W3CDTF">2024-11-25T12:33:31Z</dcterms:modified>
</cp:coreProperties>
</file>