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3"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2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C9813-974A-225A-D8F3-1B67D4DD4FE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51628C1-1D40-068D-30BC-178E3DDF5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098241A-5C90-4D07-8043-F7B387EF4C1F}"/>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5" name="Нижний колонтитул 4">
            <a:extLst>
              <a:ext uri="{FF2B5EF4-FFF2-40B4-BE49-F238E27FC236}">
                <a16:creationId xmlns:a16="http://schemas.microsoft.com/office/drawing/2014/main" id="{6E8BA05A-2D36-9DB1-40B1-9D9468142E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EE9AE0-BEDE-C632-9F4C-E66086AE521B}"/>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6006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A9C611-C0E6-0CEC-71B7-4640C34B4F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2B55891-A94C-50BE-8C5E-8F9B1F5DD16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C4096E-CFAF-0FA3-CB22-02597E45792D}"/>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5" name="Нижний колонтитул 4">
            <a:extLst>
              <a:ext uri="{FF2B5EF4-FFF2-40B4-BE49-F238E27FC236}">
                <a16:creationId xmlns:a16="http://schemas.microsoft.com/office/drawing/2014/main" id="{2B532A50-AFC6-A101-401F-E3E74D21BA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20FD23-D332-3EF1-875E-9ABAAE9449F2}"/>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157032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99A75F0-E665-5CCC-B299-6C47F9FCD59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65552A4-266D-B93F-91B4-778CA624FC9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FC5DDB-A558-0FBB-535F-CB94F2C8D77A}"/>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5" name="Нижний колонтитул 4">
            <a:extLst>
              <a:ext uri="{FF2B5EF4-FFF2-40B4-BE49-F238E27FC236}">
                <a16:creationId xmlns:a16="http://schemas.microsoft.com/office/drawing/2014/main" id="{2D311BB8-A770-F342-006B-9E579D2830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0A77A9-7A5E-0635-6BC6-A2189EB847B1}"/>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410458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5D4452-1F93-E78A-784E-A3F9ACD588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CEB1D2-116D-7FEA-DBBA-9FFC61392D9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6C10BD-541D-0EA5-FB4B-7512C8272B5E}"/>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5" name="Нижний колонтитул 4">
            <a:extLst>
              <a:ext uri="{FF2B5EF4-FFF2-40B4-BE49-F238E27FC236}">
                <a16:creationId xmlns:a16="http://schemas.microsoft.com/office/drawing/2014/main" id="{186D7146-F127-2E6B-62D7-7CC04CA8E1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DE3157-3DEB-0B61-9370-5C40836C8CD5}"/>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3285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F5FE2-9297-09E0-71C4-C5B40547E9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52D87DF-C99D-5806-0417-DC4F6E19D9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D88FDC7-911C-72E9-FF96-D0D1A16621E8}"/>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5" name="Нижний колонтитул 4">
            <a:extLst>
              <a:ext uri="{FF2B5EF4-FFF2-40B4-BE49-F238E27FC236}">
                <a16:creationId xmlns:a16="http://schemas.microsoft.com/office/drawing/2014/main" id="{3022E299-2B08-6FE4-1616-3BC4F5B0C2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19D63C-7626-5409-B02A-4671CB3123C8}"/>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5711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15B221-7A5A-91BA-9344-DC9E31F1CD0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E2D76A3-9CA3-7A53-181D-D31B1A46908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7B0200C-5183-59DC-FE98-422420F143D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706F685-7AD6-5D84-D160-6C7088B12827}"/>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6" name="Нижний колонтитул 5">
            <a:extLst>
              <a:ext uri="{FF2B5EF4-FFF2-40B4-BE49-F238E27FC236}">
                <a16:creationId xmlns:a16="http://schemas.microsoft.com/office/drawing/2014/main" id="{90C44CB8-208D-49A3-A3A3-C32DBF56B1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AF43842-9B7A-38B9-6180-15E86E0E15DA}"/>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370559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965A3-455D-D456-C74E-F7127312D82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168FE68-2DFB-AF53-37F8-F39E49277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C0D06D-BF7E-0166-3E6B-E31C6EB8C51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0DA0F83-212E-C007-BE5A-3F5C25AE1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2DBF731-33F2-212B-BEEC-101703DE524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3820308-8531-D28A-AC4B-605F91414F35}"/>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8" name="Нижний колонтитул 7">
            <a:extLst>
              <a:ext uri="{FF2B5EF4-FFF2-40B4-BE49-F238E27FC236}">
                <a16:creationId xmlns:a16="http://schemas.microsoft.com/office/drawing/2014/main" id="{977B787D-55CA-48F8-9F55-8FA4B196F1F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09FC712-9CE0-5DFA-AA05-37ADEA3850CE}"/>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17140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446B56-D115-CBF6-95CA-5941EDA61DA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479E4A4-722D-1F10-E96D-975110938AD2}"/>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4" name="Нижний колонтитул 3">
            <a:extLst>
              <a:ext uri="{FF2B5EF4-FFF2-40B4-BE49-F238E27FC236}">
                <a16:creationId xmlns:a16="http://schemas.microsoft.com/office/drawing/2014/main" id="{DB6239DB-9D54-7871-1A1B-410F5511AAD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C73E360-90EA-D6BF-2B00-F95BD6A8FEB1}"/>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113024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A883ED4-465E-E4F8-4540-FBE33B4B29A7}"/>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3" name="Нижний колонтитул 2">
            <a:extLst>
              <a:ext uri="{FF2B5EF4-FFF2-40B4-BE49-F238E27FC236}">
                <a16:creationId xmlns:a16="http://schemas.microsoft.com/office/drawing/2014/main" id="{FB9A5B3C-9FEB-8699-EAE7-EA2A9F0E534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A3574F2-6A62-F46C-FDD2-5F9A6F4B4740}"/>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73165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028826-1A4A-95CB-B1BC-49C4D9A982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B4FE506-71C8-33CE-A278-A59F6ABA9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42FCD44-12AB-12A9-7999-DA945350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11A2AF-9755-6DFA-D4AE-E74242797726}"/>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6" name="Нижний колонтитул 5">
            <a:extLst>
              <a:ext uri="{FF2B5EF4-FFF2-40B4-BE49-F238E27FC236}">
                <a16:creationId xmlns:a16="http://schemas.microsoft.com/office/drawing/2014/main" id="{32C34B5C-7A98-9195-6900-AD24DC9347F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83DFBD7-52FC-E7DD-0743-ADD421A58CD6}"/>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123710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9071C-1783-FCDA-FDFE-5AEE1FEDDC4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72840CE-326E-A551-DDB4-811C990FA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FF7EEBA-2D30-8ABB-E06A-F2D1A26D1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E53E3DA-5E0F-B58F-E3AB-6A044FCEF5D9}"/>
              </a:ext>
            </a:extLst>
          </p:cNvPr>
          <p:cNvSpPr>
            <a:spLocks noGrp="1"/>
          </p:cNvSpPr>
          <p:nvPr>
            <p:ph type="dt" sz="half" idx="10"/>
          </p:nvPr>
        </p:nvSpPr>
        <p:spPr/>
        <p:txBody>
          <a:bodyPr/>
          <a:lstStyle/>
          <a:p>
            <a:fld id="{71E875EC-E591-4106-89C9-35D2496BA465}" type="datetimeFigureOut">
              <a:rPr lang="ru-RU" smtClean="0"/>
              <a:t>25.11.2024</a:t>
            </a:fld>
            <a:endParaRPr lang="ru-RU"/>
          </a:p>
        </p:txBody>
      </p:sp>
      <p:sp>
        <p:nvSpPr>
          <p:cNvPr id="6" name="Нижний колонтитул 5">
            <a:extLst>
              <a:ext uri="{FF2B5EF4-FFF2-40B4-BE49-F238E27FC236}">
                <a16:creationId xmlns:a16="http://schemas.microsoft.com/office/drawing/2014/main" id="{FAF69A9F-1E3C-4B1D-9C1A-7E1D28496C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43109E-6A97-EB0C-86ED-4EEE02E8A630}"/>
              </a:ext>
            </a:extLst>
          </p:cNvPr>
          <p:cNvSpPr>
            <a:spLocks noGrp="1"/>
          </p:cNvSpPr>
          <p:nvPr>
            <p:ph type="sldNum" sz="quarter" idx="12"/>
          </p:nvPr>
        </p:nvSpPr>
        <p:spPr/>
        <p:txBody>
          <a:bodyPr/>
          <a:lstStyle/>
          <a:p>
            <a:fld id="{7610B8C8-111E-43D4-BCA5-8BE4A927CE12}" type="slidenum">
              <a:rPr lang="ru-RU" smtClean="0"/>
              <a:t>‹#›</a:t>
            </a:fld>
            <a:endParaRPr lang="ru-RU"/>
          </a:p>
        </p:txBody>
      </p:sp>
    </p:spTree>
    <p:extLst>
      <p:ext uri="{BB962C8B-B14F-4D97-AF65-F5344CB8AC3E}">
        <p14:creationId xmlns:p14="http://schemas.microsoft.com/office/powerpoint/2010/main" val="206615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80626F-8C0F-39BC-1275-9727FA180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ADEDBC1-D706-A429-2A83-412D63C69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99931DB-18F0-5718-F72C-50B74A799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E875EC-E591-4106-89C9-35D2496BA465}" type="datetimeFigureOut">
              <a:rPr lang="ru-RU" smtClean="0"/>
              <a:t>25.11.2024</a:t>
            </a:fld>
            <a:endParaRPr lang="ru-RU"/>
          </a:p>
        </p:txBody>
      </p:sp>
      <p:sp>
        <p:nvSpPr>
          <p:cNvPr id="5" name="Нижний колонтитул 4">
            <a:extLst>
              <a:ext uri="{FF2B5EF4-FFF2-40B4-BE49-F238E27FC236}">
                <a16:creationId xmlns:a16="http://schemas.microsoft.com/office/drawing/2014/main" id="{F02C0E9B-DC65-7017-21CD-62937F3ED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089939C2-06E8-F92A-B4A2-79487A2EF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10B8C8-111E-43D4-BCA5-8BE4A927CE12}" type="slidenum">
              <a:rPr lang="ru-RU" smtClean="0"/>
              <a:t>‹#›</a:t>
            </a:fld>
            <a:endParaRPr lang="ru-RU"/>
          </a:p>
        </p:txBody>
      </p:sp>
    </p:spTree>
    <p:extLst>
      <p:ext uri="{BB962C8B-B14F-4D97-AF65-F5344CB8AC3E}">
        <p14:creationId xmlns:p14="http://schemas.microsoft.com/office/powerpoint/2010/main" val="106229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F26537-13A0-DC45-6BAA-71CDD369D3E6}"/>
              </a:ext>
            </a:extLst>
          </p:cNvPr>
          <p:cNvSpPr>
            <a:spLocks noGrp="1"/>
          </p:cNvSpPr>
          <p:nvPr>
            <p:ph type="ctrTitle"/>
          </p:nvPr>
        </p:nvSpPr>
        <p:spPr>
          <a:xfrm>
            <a:off x="1524000" y="2703513"/>
            <a:ext cx="9144000" cy="1677987"/>
          </a:xfrm>
        </p:spPr>
        <p:txBody>
          <a:bodyPr>
            <a:normAutofit fontScale="90000"/>
          </a:bodyPr>
          <a:lstStyle/>
          <a:p>
            <a:r>
              <a:rPr lang="ru-RU" dirty="0">
                <a:solidFill>
                  <a:schemeClr val="accent2">
                    <a:lumMod val="75000"/>
                  </a:schemeClr>
                </a:solidFill>
                <a:latin typeface="Comic Sans MS" panose="030F0702030302020204" pitchFamily="66" charset="0"/>
              </a:rPr>
              <a:t>Вредные привычки и их последствия</a:t>
            </a:r>
          </a:p>
        </p:txBody>
      </p:sp>
    </p:spTree>
    <p:extLst>
      <p:ext uri="{BB962C8B-B14F-4D97-AF65-F5344CB8AC3E}">
        <p14:creationId xmlns:p14="http://schemas.microsoft.com/office/powerpoint/2010/main" val="33843094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4EB6F60-B3B4-E37F-3547-4AF159C44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1684" y="641350"/>
            <a:ext cx="5588631" cy="3520837"/>
          </a:xfrm>
          <a:prstGeom prst="rect">
            <a:avLst/>
          </a:prstGeom>
        </p:spPr>
      </p:pic>
      <p:sp>
        <p:nvSpPr>
          <p:cNvPr id="3" name="Подзаголовок 2">
            <a:extLst>
              <a:ext uri="{FF2B5EF4-FFF2-40B4-BE49-F238E27FC236}">
                <a16:creationId xmlns:a16="http://schemas.microsoft.com/office/drawing/2014/main" id="{9689CFAF-1C50-98A4-4BCF-5944CB8F3AD0}"/>
              </a:ext>
            </a:extLst>
          </p:cNvPr>
          <p:cNvSpPr>
            <a:spLocks noGrp="1"/>
          </p:cNvSpPr>
          <p:nvPr>
            <p:ph type="subTitle" idx="1"/>
          </p:nvPr>
        </p:nvSpPr>
        <p:spPr>
          <a:xfrm>
            <a:off x="685800" y="4687888"/>
            <a:ext cx="10693400" cy="1655762"/>
          </a:xfrm>
        </p:spPr>
        <p:txBody>
          <a:bodyPr>
            <a:normAutofit/>
          </a:bodyPr>
          <a:lstStyle/>
          <a:p>
            <a:pPr algn="l"/>
            <a:r>
              <a:rPr lang="ru-RU" sz="1800" b="1" dirty="0">
                <a:latin typeface="Calibri" panose="020F0502020204030204" pitchFamily="34" charset="0"/>
                <a:ea typeface="Calibri" panose="020F0502020204030204" pitchFamily="34" charset="0"/>
                <a:cs typeface="Calibri" panose="020F0502020204030204" pitchFamily="34" charset="0"/>
              </a:rPr>
              <a:t>Беседа о здоровом образе жизни, о вреде курения, наркомании, алкоголизма: «Вредные привычки и их последствия».</a:t>
            </a:r>
          </a:p>
          <a:p>
            <a:pPr algn="l"/>
            <a:r>
              <a:rPr lang="ru-RU" sz="1800" dirty="0">
                <a:latin typeface="Calibri" panose="020F0502020204030204" pitchFamily="34" charset="0"/>
                <a:ea typeface="Calibri" panose="020F0502020204030204" pitchFamily="34" charset="0"/>
                <a:cs typeface="Calibri" panose="020F0502020204030204" pitchFamily="34" charset="0"/>
              </a:rPr>
              <a:t>Одно из наиболее эффективных и доступных средств удовлетворения этой потребности – соблюдение здорового образа жизни, отказ от вредных привычек.</a:t>
            </a:r>
          </a:p>
        </p:txBody>
      </p:sp>
    </p:spTree>
    <p:extLst>
      <p:ext uri="{BB962C8B-B14F-4D97-AF65-F5344CB8AC3E}">
        <p14:creationId xmlns:p14="http://schemas.microsoft.com/office/powerpoint/2010/main" val="27324452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4EB6F60-B3B4-E37F-3547-4AF159C44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7307" y="735497"/>
            <a:ext cx="4997450" cy="4997450"/>
          </a:xfrm>
          <a:prstGeom prst="rect">
            <a:avLst/>
          </a:prstGeom>
        </p:spPr>
      </p:pic>
      <p:sp>
        <p:nvSpPr>
          <p:cNvPr id="3" name="Подзаголовок 2">
            <a:extLst>
              <a:ext uri="{FF2B5EF4-FFF2-40B4-BE49-F238E27FC236}">
                <a16:creationId xmlns:a16="http://schemas.microsoft.com/office/drawing/2014/main" id="{9689CFAF-1C50-98A4-4BCF-5944CB8F3AD0}"/>
              </a:ext>
            </a:extLst>
          </p:cNvPr>
          <p:cNvSpPr>
            <a:spLocks noGrp="1"/>
          </p:cNvSpPr>
          <p:nvPr>
            <p:ph type="subTitle" idx="1"/>
          </p:nvPr>
        </p:nvSpPr>
        <p:spPr>
          <a:xfrm>
            <a:off x="5907157" y="1157220"/>
            <a:ext cx="5962373" cy="4154004"/>
          </a:xfrm>
        </p:spPr>
        <p:txBody>
          <a:bodyPr>
            <a:noAutofit/>
          </a:bodyPr>
          <a:lstStyle/>
          <a:p>
            <a:pPr algn="l"/>
            <a:r>
              <a:rPr lang="ru-RU" sz="1800" b="1" dirty="0">
                <a:latin typeface="Calibri" panose="020F0502020204030204" pitchFamily="34" charset="0"/>
                <a:ea typeface="Calibri" panose="020F0502020204030204" pitchFamily="34" charset="0"/>
                <a:cs typeface="Calibri" panose="020F0502020204030204" pitchFamily="34" charset="0"/>
              </a:rPr>
              <a:t>Привычка</a:t>
            </a:r>
            <a:r>
              <a:rPr lang="ru-RU" sz="1800" dirty="0">
                <a:latin typeface="Calibri" panose="020F0502020204030204" pitchFamily="34" charset="0"/>
                <a:ea typeface="Calibri" panose="020F0502020204030204" pitchFamily="34" charset="0"/>
                <a:cs typeface="Calibri" panose="020F0502020204030204" pitchFamily="34" charset="0"/>
              </a:rPr>
              <a:t> - это то, что мы неизменно повторяем изо дня в день, в отличие от наших ошибок, на которых мы учимся. Сегодня предлагаю задуматься над вредными привычками, которые подстерегают  каждого человека на жизненном пути. Как предупредить себя или уже отказаться от курения, употребления алкоголя, наркотиков? Я предлагаю вам сегодня поговорить о вредных привычках и о вашем здоровье, о выборе, который нам постоянно приходится делать.</a:t>
            </a:r>
          </a:p>
          <a:p>
            <a:pPr algn="l"/>
            <a:r>
              <a:rPr lang="ru-RU" sz="1800" b="1" dirty="0">
                <a:latin typeface="Calibri" panose="020F0502020204030204" pitchFamily="34" charset="0"/>
                <a:ea typeface="Calibri" panose="020F0502020204030204" pitchFamily="34" charset="0"/>
                <a:cs typeface="Calibri" panose="020F0502020204030204" pitchFamily="34" charset="0"/>
              </a:rPr>
              <a:t> «Привычка – вторая натура», </a:t>
            </a:r>
            <a:r>
              <a:rPr lang="ru-RU" sz="1800" dirty="0">
                <a:latin typeface="Calibri" panose="020F0502020204030204" pitchFamily="34" charset="0"/>
                <a:ea typeface="Calibri" panose="020F0502020204030204" pitchFamily="34" charset="0"/>
                <a:cs typeface="Calibri" panose="020F0502020204030204" pitchFamily="34" charset="0"/>
              </a:rPr>
              <a:t>- часто это слышим. Каждый из нас имеет большое количество привычек, как вредных, так и полезных. Полезные привычки помогают нам чувствовать себя собранными, организованными, готовыми к преодолению трудностей. Но, к сожалению, у людей сами по себе возникают не только полезные, но и вредные привычки.</a:t>
            </a:r>
          </a:p>
        </p:txBody>
      </p:sp>
    </p:spTree>
    <p:extLst>
      <p:ext uri="{BB962C8B-B14F-4D97-AF65-F5344CB8AC3E}">
        <p14:creationId xmlns:p14="http://schemas.microsoft.com/office/powerpoint/2010/main" val="16559075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4EB6F60-B3B4-E37F-3547-4AF159C44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6493" y="907850"/>
            <a:ext cx="4997450" cy="4078347"/>
          </a:xfrm>
          <a:prstGeom prst="rect">
            <a:avLst/>
          </a:prstGeom>
        </p:spPr>
      </p:pic>
      <p:sp>
        <p:nvSpPr>
          <p:cNvPr id="3" name="Подзаголовок 2">
            <a:extLst>
              <a:ext uri="{FF2B5EF4-FFF2-40B4-BE49-F238E27FC236}">
                <a16:creationId xmlns:a16="http://schemas.microsoft.com/office/drawing/2014/main" id="{9689CFAF-1C50-98A4-4BCF-5944CB8F3AD0}"/>
              </a:ext>
            </a:extLst>
          </p:cNvPr>
          <p:cNvSpPr>
            <a:spLocks noGrp="1"/>
          </p:cNvSpPr>
          <p:nvPr>
            <p:ph type="subTitle" idx="1"/>
          </p:nvPr>
        </p:nvSpPr>
        <p:spPr>
          <a:xfrm>
            <a:off x="408057" y="140948"/>
            <a:ext cx="5962373" cy="6336052"/>
          </a:xfrm>
        </p:spPr>
        <p:txBody>
          <a:bodyPr>
            <a:noAutofit/>
          </a:bodyPr>
          <a:lstStyle/>
          <a:p>
            <a:pPr algn="l"/>
            <a:r>
              <a:rPr lang="ru-RU" sz="1600" b="1" dirty="0">
                <a:latin typeface="Calibri" panose="020F0502020204030204" pitchFamily="34" charset="0"/>
                <a:ea typeface="Calibri" panose="020F0502020204030204" pitchFamily="34" charset="0"/>
                <a:cs typeface="Calibri" panose="020F0502020204030204" pitchFamily="34" charset="0"/>
              </a:rPr>
              <a:t>Курение</a:t>
            </a:r>
            <a:r>
              <a:rPr lang="ru-RU" sz="1600" dirty="0">
                <a:latin typeface="Calibri" panose="020F0502020204030204" pitchFamily="34" charset="0"/>
                <a:ea typeface="Calibri" panose="020F0502020204030204" pitchFamily="34" charset="0"/>
                <a:cs typeface="Calibri" panose="020F0502020204030204" pitchFamily="34" charset="0"/>
              </a:rPr>
              <a:t> – это зависимость от наркотика, имя которому никотин. По своей ядовитости никотин равен синильной кислоте – смертельному яду. Ученые подсчитали, что курильщик сокращает свою жизнь на 6 лет. Все органы человеческого тела страдают от табака. В табаке содержится 1200 ядовитых веществ. Научно доказано, что курение вызывает 25 заболеваний. У курильщиков плохая память, плохое физическое здоровье, неустойчивая психика; они медленно думают, плохо слышат. Очень вредно курение для детей и подростков, юношей и девушек. Ведь именно в подростковом возрасте окончательно формируется организм, который должен служить всю жизнь. Половина  вредных веществ, которые есть в сигарете, курильщик выдыхает, отравляя воздух. Так называемое «пассивное курение», когда человек вынужден вдыхать дым, находясь в прокуренном помещении, оказывает на организм такое же отрицательное воздействие, как и собственно курение.</a:t>
            </a:r>
          </a:p>
          <a:p>
            <a:pPr algn="l"/>
            <a:r>
              <a:rPr lang="ru-RU" sz="1600" dirty="0">
                <a:latin typeface="Calibri" panose="020F0502020204030204" pitchFamily="34" charset="0"/>
                <a:ea typeface="Calibri" panose="020F0502020204030204" pitchFamily="34" charset="0"/>
                <a:cs typeface="Calibri" panose="020F0502020204030204" pitchFamily="34" charset="0"/>
              </a:rPr>
              <a:t>В состав табачного дыма входит более трех тысяч вредных веществ, причем одно страшнее другого. Назову некоторые из них: никотин, мышьяк, свинец, угарный газ... И многочисленные химические соединения. 25% этих веществ оседает в организме курильщика, 5% остается в окурке, 20% сгорает, 50% попадает в воздух...</a:t>
            </a:r>
          </a:p>
          <a:p>
            <a:pPr algn="l"/>
            <a:r>
              <a:rPr lang="ru-RU" sz="1600" dirty="0">
                <a:latin typeface="Calibri" panose="020F0502020204030204" pitchFamily="34" charset="0"/>
                <a:ea typeface="Calibri" panose="020F0502020204030204" pitchFamily="34" charset="0"/>
                <a:cs typeface="Calibri" panose="020F0502020204030204" pitchFamily="34" charset="0"/>
              </a:rPr>
              <a:t>К отрицательным последствиям курения относятся: неприятный запах изо рта, появление кашля и хрипоты, желтого налета на зубах, ослабление работы легких, одышка, сердцебиение, преждевременные морщины, бледность, ухудшение памяти…</a:t>
            </a:r>
          </a:p>
          <a:p>
            <a:pPr algn="l"/>
            <a:endParaRPr lang="ru-RU"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152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4EB6F60-B3B4-E37F-3547-4AF159C44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464" y="449410"/>
            <a:ext cx="5128093" cy="5128093"/>
          </a:xfrm>
          <a:prstGeom prst="rect">
            <a:avLst/>
          </a:prstGeom>
        </p:spPr>
      </p:pic>
      <p:sp>
        <p:nvSpPr>
          <p:cNvPr id="3" name="Подзаголовок 2">
            <a:extLst>
              <a:ext uri="{FF2B5EF4-FFF2-40B4-BE49-F238E27FC236}">
                <a16:creationId xmlns:a16="http://schemas.microsoft.com/office/drawing/2014/main" id="{9689CFAF-1C50-98A4-4BCF-5944CB8F3AD0}"/>
              </a:ext>
            </a:extLst>
          </p:cNvPr>
          <p:cNvSpPr>
            <a:spLocks noGrp="1"/>
          </p:cNvSpPr>
          <p:nvPr>
            <p:ph type="subTitle" idx="1"/>
          </p:nvPr>
        </p:nvSpPr>
        <p:spPr>
          <a:xfrm>
            <a:off x="5678557" y="260974"/>
            <a:ext cx="5962373" cy="6336052"/>
          </a:xfrm>
        </p:spPr>
        <p:txBody>
          <a:bodyPr>
            <a:noAutofit/>
          </a:bodyPr>
          <a:lstStyle/>
          <a:p>
            <a:pPr algn="l"/>
            <a:r>
              <a:rPr lang="ru-RU" sz="1600" b="1" dirty="0">
                <a:latin typeface="Calibri" panose="020F0502020204030204" pitchFamily="34" charset="0"/>
                <a:ea typeface="Calibri" panose="020F0502020204030204" pitchFamily="34" charset="0"/>
                <a:cs typeface="Calibri" panose="020F0502020204030204" pitchFamily="34" charset="0"/>
              </a:rPr>
              <a:t>Алкоголизм</a:t>
            </a:r>
            <a:r>
              <a:rPr lang="ru-RU" sz="1600" dirty="0">
                <a:latin typeface="Calibri" panose="020F0502020204030204" pitchFamily="34" charset="0"/>
                <a:ea typeface="Calibri" panose="020F0502020204030204" pitchFamily="34" charset="0"/>
                <a:cs typeface="Calibri" panose="020F0502020204030204" pitchFamily="34" charset="0"/>
              </a:rPr>
              <a:t>. Еще одна вредная привычка – пьянство. Пьянство очень быстро перерастает в алкоголизм. Алкоголь – самый распространенный наркотик, ежегодно убивающий сотни людей. Это тоже яд, он нарушает работу всех внутренних органов. Алкоголь пагубно влияет на растущий организм, поражаются все органы, но особенно ранима центральная нервная система, резко падает память, нарушается психика, снижается контроль  за своими действиями. Под действием алкоголя нарушаются чуть ли не все физиологические процессы в организме, а это может привести к тяжелым заболеваниям. Быстрее и губительнее всего алкоголь действует на клетки головного мозга, перерождается ткань почек, сердца, сосудов, печени.</a:t>
            </a:r>
          </a:p>
          <a:p>
            <a:pPr algn="l"/>
            <a:r>
              <a:rPr lang="ru-RU" sz="1600" dirty="0">
                <a:latin typeface="Calibri" panose="020F0502020204030204" pitchFamily="34" charset="0"/>
                <a:ea typeface="Calibri" panose="020F0502020204030204" pitchFamily="34" charset="0"/>
                <a:cs typeface="Calibri" panose="020F0502020204030204" pitchFamily="34" charset="0"/>
              </a:rPr>
              <a:t>Многие думают, что пиво это лёгкий алкогольный напиток и если выпить баночку пива, то ничего не случится. Пиво вовсе не так безобидно, как  кажется. Оно делается из полезного продукта – ячменя. Но в процессе приготовления пива микробы брожения уничтожают все полезные компоненты, так что пользы от него, мягко говоря, немного. К тому же 0,5 л пива соответствуют 60-80 г водки.</a:t>
            </a:r>
          </a:p>
          <a:p>
            <a:pPr algn="l"/>
            <a:r>
              <a:rPr lang="ru-RU" sz="1600" dirty="0">
                <a:latin typeface="Calibri" panose="020F0502020204030204" pitchFamily="34" charset="0"/>
                <a:ea typeface="Calibri" panose="020F0502020204030204" pitchFamily="34" charset="0"/>
                <a:cs typeface="Calibri" panose="020F0502020204030204" pitchFamily="34" charset="0"/>
              </a:rPr>
              <a:t>Исследования учёных доказали, что у юношей и девушек алкоголизм как тяжёлая, трудно - излечимая болезнь возникает и развивается в 4 раза быстрее, чем у взрослых. Разрушение личности также происходит гораздо быстрее. Алкоголизм – это серьёзная болезнь, требующая специального лечения. Нужны большие усилия, чтобы помочь человеку, злоупотребляющему алкоголем, нередко эти усилия оказываются напрасными.</a:t>
            </a:r>
          </a:p>
        </p:txBody>
      </p:sp>
    </p:spTree>
    <p:extLst>
      <p:ext uri="{BB962C8B-B14F-4D97-AF65-F5344CB8AC3E}">
        <p14:creationId xmlns:p14="http://schemas.microsoft.com/office/powerpoint/2010/main" val="16028748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4EB6F60-B3B4-E37F-3547-4AF159C44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86496" y="1403974"/>
            <a:ext cx="4078347" cy="3715727"/>
          </a:xfrm>
          <a:prstGeom prst="rect">
            <a:avLst/>
          </a:prstGeom>
        </p:spPr>
      </p:pic>
      <p:sp>
        <p:nvSpPr>
          <p:cNvPr id="3" name="Подзаголовок 2">
            <a:extLst>
              <a:ext uri="{FF2B5EF4-FFF2-40B4-BE49-F238E27FC236}">
                <a16:creationId xmlns:a16="http://schemas.microsoft.com/office/drawing/2014/main" id="{9689CFAF-1C50-98A4-4BCF-5944CB8F3AD0}"/>
              </a:ext>
            </a:extLst>
          </p:cNvPr>
          <p:cNvSpPr>
            <a:spLocks noGrp="1"/>
          </p:cNvSpPr>
          <p:nvPr>
            <p:ph type="subTitle" idx="1"/>
          </p:nvPr>
        </p:nvSpPr>
        <p:spPr>
          <a:xfrm>
            <a:off x="482601" y="514974"/>
            <a:ext cx="6324600" cy="5555626"/>
          </a:xfrm>
        </p:spPr>
        <p:txBody>
          <a:bodyPr>
            <a:noAutofit/>
          </a:bodyPr>
          <a:lstStyle/>
          <a:p>
            <a:pPr algn="l"/>
            <a:r>
              <a:rPr lang="ru-RU" sz="1800" b="1" dirty="0">
                <a:latin typeface="Calibri" panose="020F0502020204030204" pitchFamily="34" charset="0"/>
                <a:ea typeface="Calibri" panose="020F0502020204030204" pitchFamily="34" charset="0"/>
                <a:cs typeface="Calibri" panose="020F0502020204030204" pitchFamily="34" charset="0"/>
              </a:rPr>
              <a:t>Наркотики</a:t>
            </a:r>
            <a:r>
              <a:rPr lang="ru-RU" sz="1800" dirty="0">
                <a:latin typeface="Calibri" panose="020F0502020204030204" pitchFamily="34" charset="0"/>
                <a:ea typeface="Calibri" panose="020F0502020204030204" pitchFamily="34" charset="0"/>
                <a:cs typeface="Calibri" panose="020F0502020204030204" pitchFamily="34" charset="0"/>
              </a:rPr>
              <a:t> – отрава еще более серьезная: она рассчитана на простаков,  которые, привыкнув к ним, не смогут без них жить и станут платить большие деньги. Часто первый шаг к наркотикам делается из любопытства. Наркотики нюхают, курят, вкалывают, принимают в виде таблеток. Они моментально попадают в кровь. Наркомания действует своими ядами сильно и быстро – буквально с первого раза человек может стать наркоманом! Наркотическая зависимость формируется очень быстро. От психологической склонности до физической зависимости проходит всего 2–3 месяца.</a:t>
            </a:r>
          </a:p>
          <a:p>
            <a:pPr algn="l"/>
            <a:r>
              <a:rPr lang="ru-RU" sz="1800" dirty="0">
                <a:latin typeface="Calibri" panose="020F0502020204030204" pitchFamily="34" charset="0"/>
                <a:ea typeface="Calibri" panose="020F0502020204030204" pitchFamily="34" charset="0"/>
                <a:cs typeface="Calibri" panose="020F0502020204030204" pitchFamily="34" charset="0"/>
              </a:rPr>
              <a:t>Наркотические вещества оказывают на организм человека чрезвычайно выраженное влияние. Нервные клетки как бы сгорают, резко снижаются защитные функции организма. Беззащитный организм подвергается атаке множества болезней. Страдают все органы и системы организма: поражается мышца сердца, возникают гастрит, язвенная болезнь, панкреатит, цирроз печени, СПИД.У человека появляются галлюцинации, кошмары. Наркоман  ради наркотиков готов пойти на любые преступления. У наркоманов три пути: тюрьма, психбольница, смерть.</a:t>
            </a:r>
          </a:p>
        </p:txBody>
      </p:sp>
    </p:spTree>
    <p:extLst>
      <p:ext uri="{BB962C8B-B14F-4D97-AF65-F5344CB8AC3E}">
        <p14:creationId xmlns:p14="http://schemas.microsoft.com/office/powerpoint/2010/main" val="15846414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9689CFAF-1C50-98A4-4BCF-5944CB8F3AD0}"/>
              </a:ext>
            </a:extLst>
          </p:cNvPr>
          <p:cNvSpPr>
            <a:spLocks noGrp="1"/>
          </p:cNvSpPr>
          <p:nvPr>
            <p:ph type="subTitle" idx="1"/>
          </p:nvPr>
        </p:nvSpPr>
        <p:spPr>
          <a:xfrm>
            <a:off x="4368799" y="1083196"/>
            <a:ext cx="7505701" cy="927100"/>
          </a:xfrm>
        </p:spPr>
        <p:txBody>
          <a:bodyPr>
            <a:noAutofit/>
          </a:bodyPr>
          <a:lstStyle/>
          <a:p>
            <a:pPr algn="l"/>
            <a:r>
              <a:rPr lang="ru-RU" sz="1800" dirty="0">
                <a:latin typeface="Calibri" panose="020F0502020204030204" pitchFamily="34" charset="0"/>
                <a:ea typeface="Calibri" panose="020F0502020204030204" pitchFamily="34" charset="0"/>
                <a:cs typeface="Calibri" panose="020F0502020204030204" pitchFamily="34" charset="0"/>
              </a:rPr>
              <a:t>Борьба с вредными привычками - дело, которым должен заняться практически каждый человек. Отношение к вредным привычкам ярко отражено в высказываниях  известных людей.</a:t>
            </a:r>
          </a:p>
        </p:txBody>
      </p:sp>
      <p:pic>
        <p:nvPicPr>
          <p:cNvPr id="4" name="Рисунок 3" descr="Изображение выглядит как графический дизайн, искусство, иллюстрация, творческий подход&#10;&#10;Автоматически созданное описание со средним доверительным уровнем">
            <a:extLst>
              <a:ext uri="{FF2B5EF4-FFF2-40B4-BE49-F238E27FC236}">
                <a16:creationId xmlns:a16="http://schemas.microsoft.com/office/drawing/2014/main" id="{EC23F6AA-0422-FA5D-D7BE-DFCB46D92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1" y="1546746"/>
            <a:ext cx="3238499" cy="3231302"/>
          </a:xfrm>
          <a:prstGeom prst="rect">
            <a:avLst/>
          </a:prstGeom>
        </p:spPr>
      </p:pic>
      <p:sp>
        <p:nvSpPr>
          <p:cNvPr id="5" name="Подзаголовок 2">
            <a:extLst>
              <a:ext uri="{FF2B5EF4-FFF2-40B4-BE49-F238E27FC236}">
                <a16:creationId xmlns:a16="http://schemas.microsoft.com/office/drawing/2014/main" id="{F27C5BEF-19EA-F9B4-4BE9-1744907A53EC}"/>
              </a:ext>
            </a:extLst>
          </p:cNvPr>
          <p:cNvSpPr txBox="1">
            <a:spLocks/>
          </p:cNvSpPr>
          <p:nvPr/>
        </p:nvSpPr>
        <p:spPr>
          <a:xfrm>
            <a:off x="4368800" y="2587104"/>
            <a:ext cx="7200899" cy="3800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1800" b="1" dirty="0">
                <a:latin typeface="Calibri" panose="020F0502020204030204" pitchFamily="34" charset="0"/>
                <a:ea typeface="Calibri" panose="020F0502020204030204" pitchFamily="34" charset="0"/>
                <a:cs typeface="Calibri" panose="020F0502020204030204" pitchFamily="34" charset="0"/>
              </a:rPr>
              <a:t>Как вы можете пояснить их? </a:t>
            </a:r>
          </a:p>
          <a:p>
            <a:pPr marL="285750" indent="-285750" algn="l">
              <a:buFont typeface="Arial" panose="020B0604020202020204" pitchFamily="34" charset="0"/>
              <a:buChar char="•"/>
            </a:pPr>
            <a:r>
              <a:rPr lang="ru-RU" sz="1800" dirty="0">
                <a:latin typeface="Calibri" panose="020F0502020204030204" pitchFamily="34" charset="0"/>
                <a:ea typeface="Calibri" panose="020F0502020204030204" pitchFamily="34" charset="0"/>
                <a:cs typeface="Calibri" panose="020F0502020204030204" pitchFamily="34" charset="0"/>
              </a:rPr>
              <a:t>Человек пьющий ни на что не годен. (Пушкин Александр Сергеевич)</a:t>
            </a:r>
          </a:p>
          <a:p>
            <a:pPr marL="285750" indent="-285750" algn="l">
              <a:buFont typeface="Arial" panose="020B0604020202020204" pitchFamily="34" charset="0"/>
              <a:buChar char="•"/>
            </a:pPr>
            <a:r>
              <a:rPr lang="ru-RU" sz="1800" dirty="0">
                <a:latin typeface="Calibri" panose="020F0502020204030204" pitchFamily="34" charset="0"/>
                <a:ea typeface="Calibri" panose="020F0502020204030204" pitchFamily="34" charset="0"/>
                <a:cs typeface="Calibri" panose="020F0502020204030204" pitchFamily="34" charset="0"/>
              </a:rPr>
              <a:t> Водка белая, но красит нос и чернит репутацию. ( Чехов Антон Павлович)</a:t>
            </a:r>
          </a:p>
          <a:p>
            <a:pPr marL="285750" indent="-285750" algn="l">
              <a:buFont typeface="Arial" panose="020B0604020202020204" pitchFamily="34" charset="0"/>
              <a:buChar char="•"/>
            </a:pPr>
            <a:r>
              <a:rPr lang="ru-RU" sz="1800" dirty="0">
                <a:latin typeface="Calibri" panose="020F0502020204030204" pitchFamily="34" charset="0"/>
                <a:ea typeface="Calibri" panose="020F0502020204030204" pitchFamily="34" charset="0"/>
                <a:cs typeface="Calibri" panose="020F0502020204030204" pitchFamily="34" charset="0"/>
              </a:rPr>
              <a:t>От курения тупеешь. Оно не совместно с творческой работой. (Гёте)</a:t>
            </a:r>
          </a:p>
          <a:p>
            <a:pPr marL="285750" indent="-285750" algn="l">
              <a:buFont typeface="Arial" panose="020B0604020202020204" pitchFamily="34" charset="0"/>
              <a:buChar char="•"/>
            </a:pPr>
            <a:r>
              <a:rPr lang="ru-RU" sz="1800" dirty="0">
                <a:latin typeface="Calibri" panose="020F0502020204030204" pitchFamily="34" charset="0"/>
                <a:ea typeface="Calibri" panose="020F0502020204030204" pitchFamily="34" charset="0"/>
                <a:cs typeface="Calibri" panose="020F0502020204030204" pitchFamily="34" charset="0"/>
              </a:rPr>
              <a:t>Вино </a:t>
            </a:r>
            <a:r>
              <a:rPr lang="ru-RU" sz="1800" dirty="0" err="1">
                <a:latin typeface="Calibri" panose="020F0502020204030204" pitchFamily="34" charset="0"/>
                <a:ea typeface="Calibri" panose="020F0502020204030204" pitchFamily="34" charset="0"/>
                <a:cs typeface="Calibri" panose="020F0502020204030204" pitchFamily="34" charset="0"/>
              </a:rPr>
              <a:t>скотинит</a:t>
            </a:r>
            <a:r>
              <a:rPr lang="ru-RU" sz="1800" dirty="0">
                <a:latin typeface="Calibri" panose="020F0502020204030204" pitchFamily="34" charset="0"/>
                <a:ea typeface="Calibri" panose="020F0502020204030204" pitchFamily="34" charset="0"/>
                <a:cs typeface="Calibri" panose="020F0502020204030204" pitchFamily="34" charset="0"/>
              </a:rPr>
              <a:t> и </a:t>
            </a:r>
            <a:r>
              <a:rPr lang="ru-RU" sz="1800" dirty="0" err="1">
                <a:latin typeface="Calibri" panose="020F0502020204030204" pitchFamily="34" charset="0"/>
                <a:ea typeface="Calibri" panose="020F0502020204030204" pitchFamily="34" charset="0"/>
                <a:cs typeface="Calibri" panose="020F0502020204030204" pitchFamily="34" charset="0"/>
              </a:rPr>
              <a:t>зверит</a:t>
            </a:r>
            <a:r>
              <a:rPr lang="ru-RU" sz="1800" dirty="0">
                <a:latin typeface="Calibri" panose="020F0502020204030204" pitchFamily="34" charset="0"/>
                <a:ea typeface="Calibri" panose="020F0502020204030204" pitchFamily="34" charset="0"/>
                <a:cs typeface="Calibri" panose="020F0502020204030204" pitchFamily="34" charset="0"/>
              </a:rPr>
              <a:t> человека, ожесточает его и отвлекает от светлых мыслей, тупит его. ( Достоевский Федор Михайлович)</a:t>
            </a:r>
          </a:p>
          <a:p>
            <a:pPr marL="285750" indent="-285750" algn="l">
              <a:buFont typeface="Arial" panose="020B0604020202020204" pitchFamily="34" charset="0"/>
              <a:buChar char="•"/>
            </a:pPr>
            <a:r>
              <a:rPr lang="ru-RU" sz="1800" dirty="0">
                <a:latin typeface="Calibri" panose="020F0502020204030204" pitchFamily="34" charset="0"/>
                <a:ea typeface="Calibri" panose="020F0502020204030204" pitchFamily="34" charset="0"/>
                <a:cs typeface="Calibri" panose="020F0502020204030204" pitchFamily="34" charset="0"/>
              </a:rPr>
              <a:t>Момент, когда колешься не для того, чтобы тебе стало хорошо, а чтобы не было плохо, наступает очень быстро.(Эдит Пиаф, французская певица).</a:t>
            </a:r>
          </a:p>
        </p:txBody>
      </p:sp>
    </p:spTree>
    <p:extLst>
      <p:ext uri="{BB962C8B-B14F-4D97-AF65-F5344CB8AC3E}">
        <p14:creationId xmlns:p14="http://schemas.microsoft.com/office/powerpoint/2010/main" val="29219226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C23F6AA-0422-FA5D-D7BE-DFCB46D92B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39904" y="1061917"/>
            <a:ext cx="5031958" cy="4277164"/>
          </a:xfrm>
          <a:prstGeom prst="rect">
            <a:avLst/>
          </a:prstGeom>
        </p:spPr>
      </p:pic>
      <p:sp>
        <p:nvSpPr>
          <p:cNvPr id="5" name="Подзаголовок 2">
            <a:extLst>
              <a:ext uri="{FF2B5EF4-FFF2-40B4-BE49-F238E27FC236}">
                <a16:creationId xmlns:a16="http://schemas.microsoft.com/office/drawing/2014/main" id="{F27C5BEF-19EA-F9B4-4BE9-1744907A53EC}"/>
              </a:ext>
            </a:extLst>
          </p:cNvPr>
          <p:cNvSpPr txBox="1">
            <a:spLocks/>
          </p:cNvSpPr>
          <p:nvPr/>
        </p:nvSpPr>
        <p:spPr>
          <a:xfrm>
            <a:off x="636821" y="1290418"/>
            <a:ext cx="5104846" cy="38201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1800" b="1" dirty="0">
                <a:latin typeface="Calibri" panose="020F0502020204030204" pitchFamily="34" charset="0"/>
                <a:ea typeface="Calibri" panose="020F0502020204030204" pitchFamily="34" charset="0"/>
                <a:cs typeface="Calibri" panose="020F0502020204030204" pitchFamily="34" charset="0"/>
              </a:rPr>
              <a:t>Здоровье</a:t>
            </a:r>
            <a:r>
              <a:rPr lang="ru-RU" sz="1800" dirty="0">
                <a:latin typeface="Calibri" panose="020F0502020204030204" pitchFamily="34" charset="0"/>
                <a:ea typeface="Calibri" panose="020F0502020204030204" pitchFamily="34" charset="0"/>
                <a:cs typeface="Calibri" panose="020F0502020204030204" pitchFamily="34" charset="0"/>
              </a:rPr>
              <a:t> — ваш  личный ответственный выбор, от него зависит благополучие вашей жизни. Главное — это всегда ощущать свою ответственность за его сохранение и постоянно вырабатывать в себе привычки здорового образа жизни. Будьте осторожны с вредными привычками, зачастую они приводят к неблагоприятным последствиям, либо являются предвестниками серьезных заболеваний.</a:t>
            </a:r>
          </a:p>
          <a:p>
            <a:pPr algn="l"/>
            <a:endParaRPr lang="ru-RU" sz="1800" b="1" dirty="0">
              <a:latin typeface="Calibri" panose="020F0502020204030204" pitchFamily="34" charset="0"/>
              <a:ea typeface="Calibri" panose="020F0502020204030204" pitchFamily="34" charset="0"/>
              <a:cs typeface="Calibri" panose="020F0502020204030204" pitchFamily="34" charset="0"/>
            </a:endParaRPr>
          </a:p>
          <a:p>
            <a:pPr algn="l"/>
            <a:r>
              <a:rPr lang="ru-RU" sz="1800" b="1" dirty="0">
                <a:latin typeface="Calibri" panose="020F0502020204030204" pitchFamily="34" charset="0"/>
                <a:ea typeface="Calibri" panose="020F0502020204030204" pitchFamily="34" charset="0"/>
                <a:cs typeface="Calibri" panose="020F0502020204030204" pitchFamily="34" charset="0"/>
              </a:rPr>
              <a:t>Помните: </a:t>
            </a:r>
            <a:r>
              <a:rPr lang="ru-RU" sz="1800" dirty="0">
                <a:latin typeface="Calibri" panose="020F0502020204030204" pitchFamily="34" charset="0"/>
                <a:ea typeface="Calibri" panose="020F0502020204030204" pitchFamily="34" charset="0"/>
                <a:cs typeface="Calibri" panose="020F0502020204030204" pitchFamily="34" charset="0"/>
              </a:rPr>
              <a:t>Если вы не избавитесь  от вредных привычек, то они избавятся от вас!  Хочешь быть здоровым и успешным?  Не разрушай своё здоровье и жизнь!</a:t>
            </a:r>
          </a:p>
        </p:txBody>
      </p:sp>
    </p:spTree>
    <p:extLst>
      <p:ext uri="{BB962C8B-B14F-4D97-AF65-F5344CB8AC3E}">
        <p14:creationId xmlns:p14="http://schemas.microsoft.com/office/powerpoint/2010/main" val="5736452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tile tx="0" ty="0" sx="30000" sy="3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F26537-13A0-DC45-6BAA-71CDD369D3E6}"/>
              </a:ext>
            </a:extLst>
          </p:cNvPr>
          <p:cNvSpPr>
            <a:spLocks noGrp="1"/>
          </p:cNvSpPr>
          <p:nvPr>
            <p:ph type="ctrTitle"/>
          </p:nvPr>
        </p:nvSpPr>
        <p:spPr>
          <a:xfrm>
            <a:off x="1624361" y="2873898"/>
            <a:ext cx="9144000" cy="1110204"/>
          </a:xfrm>
        </p:spPr>
        <p:txBody>
          <a:bodyPr>
            <a:normAutofit/>
          </a:bodyPr>
          <a:lstStyle/>
          <a:p>
            <a:r>
              <a:rPr lang="ru-RU" dirty="0">
                <a:solidFill>
                  <a:schemeClr val="accent2">
                    <a:lumMod val="75000"/>
                  </a:schemeClr>
                </a:solidFill>
                <a:latin typeface="Comic Sans MS" panose="030F0702030302020204" pitchFamily="66" charset="0"/>
              </a:rPr>
              <a:t>Спасибо за внимание</a:t>
            </a:r>
          </a:p>
        </p:txBody>
      </p:sp>
    </p:spTree>
    <p:extLst>
      <p:ext uri="{BB962C8B-B14F-4D97-AF65-F5344CB8AC3E}">
        <p14:creationId xmlns:p14="http://schemas.microsoft.com/office/powerpoint/2010/main" val="18095463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150">
        <p159:morph option="byObject"/>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1056</Words>
  <Application>Microsoft Office PowerPoint</Application>
  <PresentationFormat>Широкоэкранный</PresentationFormat>
  <Paragraphs>24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Aptos</vt:lpstr>
      <vt:lpstr>Aptos Display</vt:lpstr>
      <vt:lpstr>Arial</vt:lpstr>
      <vt:lpstr>Calibri</vt:lpstr>
      <vt:lpstr>Comic Sans MS</vt:lpstr>
      <vt:lpstr>Тема Office</vt:lpstr>
      <vt:lpstr>Вредные привычки и их последствия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barboze</dc:creator>
  <cp:lastModifiedBy>barboze</cp:lastModifiedBy>
  <cp:revision>20</cp:revision>
  <dcterms:created xsi:type="dcterms:W3CDTF">2024-11-25T13:32:18Z</dcterms:created>
  <dcterms:modified xsi:type="dcterms:W3CDTF">2024-11-25T14:33:09Z</dcterms:modified>
</cp:coreProperties>
</file>